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1" r:id="rId1"/>
  </p:sldMasterIdLst>
  <p:sldIdLst>
    <p:sldId id="270" r:id="rId2"/>
    <p:sldId id="257" r:id="rId3"/>
    <p:sldId id="272" r:id="rId4"/>
    <p:sldId id="258" r:id="rId5"/>
    <p:sldId id="259" r:id="rId6"/>
    <p:sldId id="260" r:id="rId7"/>
    <p:sldId id="261" r:id="rId8"/>
    <p:sldId id="262" r:id="rId9"/>
    <p:sldId id="276" r:id="rId10"/>
    <p:sldId id="265" r:id="rId11"/>
    <p:sldId id="271" r:id="rId12"/>
    <p:sldId id="273" r:id="rId13"/>
    <p:sldId id="275" r:id="rId14"/>
    <p:sldId id="263" r:id="rId15"/>
    <p:sldId id="274" r:id="rId16"/>
    <p:sldId id="266" r:id="rId17"/>
    <p:sldId id="267" r:id="rId18"/>
    <p:sldId id="268" r:id="rId19"/>
    <p:sldId id="269" r:id="rId20"/>
    <p:sldId id="277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282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11887200" cy="8778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034554"/>
            <a:ext cx="10668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8C592886-E571-45D5-8B56-343DC94F8FA6}" type="slidenum">
              <a:rPr kumimoji="0" lang="en-US" smtClean="0"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118872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317317" y="2048256"/>
            <a:ext cx="4569884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2039112"/>
            <a:ext cx="6096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773459" y="188260"/>
            <a:ext cx="2844800" cy="365125"/>
          </a:xfrm>
        </p:spPr>
        <p:txBody>
          <a:bodyPr/>
          <a:lstStyle/>
          <a:p>
            <a:fld id="{C764DE79-268F-4C1A-8933-263129D2AF90}" type="datetimeFigureOut">
              <a:rPr lang="en-US" smtClean="0"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118872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002306"/>
            <a:ext cx="10668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1236133" y="1129553"/>
            <a:ext cx="10651067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118872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002306"/>
            <a:ext cx="10668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73459" y="188260"/>
            <a:ext cx="2844800" cy="365125"/>
          </a:xfrm>
        </p:spPr>
        <p:txBody>
          <a:bodyPr/>
          <a:lstStyle/>
          <a:p>
            <a:fld id="{C764DE79-268F-4C1A-8933-263129D2AF90}" type="datetimeFigureOut">
              <a:rPr lang="en-US" smtClean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1236133" y="1129553"/>
            <a:ext cx="5315712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571488" y="1129553"/>
            <a:ext cx="5315712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118872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002306"/>
            <a:ext cx="10668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73459" y="188260"/>
            <a:ext cx="2844800" cy="365125"/>
          </a:xfrm>
        </p:spPr>
        <p:txBody>
          <a:bodyPr/>
          <a:lstStyle/>
          <a:p>
            <a:fld id="{C764DE79-268F-4C1A-8933-263129D2AF90}" type="datetimeFigureOut">
              <a:rPr lang="en-US" smtClean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1236133" y="1129553"/>
            <a:ext cx="880262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10058400" y="1129553"/>
            <a:ext cx="18288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10058400" y="2629169"/>
            <a:ext cx="18288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50071" y="1129554"/>
            <a:ext cx="1219200" cy="5533278"/>
          </a:xfrm>
        </p:spPr>
        <p:txBody>
          <a:bodyPr vert="eaVert" lIns="274320" tIns="685800" bIns="68580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90133" y="1734671"/>
            <a:ext cx="8568267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118872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943600"/>
            <a:ext cx="10668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1236133" y="1129553"/>
            <a:ext cx="10651067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118872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5484607"/>
            <a:ext cx="10668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90133" y="2595563"/>
            <a:ext cx="475488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63379" y="2595563"/>
            <a:ext cx="475488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773459" y="188260"/>
            <a:ext cx="2844800" cy="365125"/>
          </a:xfrm>
        </p:spPr>
        <p:txBody>
          <a:bodyPr/>
          <a:lstStyle/>
          <a:p>
            <a:fld id="{C764DE79-268F-4C1A-8933-263129D2AF90}" type="datetimeFigureOut">
              <a:rPr lang="en-US" smtClean="0"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4117" y="2017714"/>
            <a:ext cx="475488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94117" y="3065929"/>
            <a:ext cx="475488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63379" y="2017714"/>
            <a:ext cx="475488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63379" y="3065929"/>
            <a:ext cx="475488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773459" y="188260"/>
            <a:ext cx="2844800" cy="365125"/>
          </a:xfrm>
        </p:spPr>
        <p:txBody>
          <a:bodyPr/>
          <a:lstStyle/>
          <a:p>
            <a:fld id="{C764DE79-268F-4C1A-8933-263129D2AF90}" type="datetimeFigureOut">
              <a:rPr lang="en-US" smtClean="0"/>
              <a:t>10/20/2020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494117" y="188260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616037" y="2904565"/>
            <a:ext cx="451104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985299" y="2904565"/>
            <a:ext cx="451104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616037" y="2904565"/>
            <a:ext cx="451104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985299" y="2904565"/>
            <a:ext cx="451104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616037" y="2904565"/>
            <a:ext cx="451104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985299" y="2904565"/>
            <a:ext cx="451104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118872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63379" y="2590801"/>
            <a:ext cx="475488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01269" y="2039111"/>
            <a:ext cx="475488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773459" y="188260"/>
            <a:ext cx="2844800" cy="365125"/>
          </a:xfrm>
        </p:spPr>
        <p:txBody>
          <a:bodyPr/>
          <a:lstStyle/>
          <a:p>
            <a:fld id="{C764DE79-268F-4C1A-8933-263129D2AF90}" type="datetimeFigureOut">
              <a:rPr lang="en-US" smtClean="0"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" y="1123856"/>
            <a:ext cx="11885084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5899" y="2595563"/>
            <a:ext cx="10147301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73459" y="18826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4117" y="18826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19859" y="6569076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19201" y="0"/>
            <a:ext cx="10665884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219201" y="6675120"/>
            <a:ext cx="10665884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322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372100"/>
            <a:ext cx="10515600" cy="804863"/>
          </a:xfrm>
        </p:spPr>
        <p:txBody>
          <a:bodyPr>
            <a:normAutofit fontScale="85000" lnSpcReduction="20000"/>
          </a:bodyPr>
          <a:lstStyle/>
          <a:p>
            <a:r>
              <a:rPr lang="en-US" i="1" dirty="0"/>
              <a:t>JAMA</a:t>
            </a:r>
            <a:r>
              <a:rPr lang="en-US" dirty="0"/>
              <a:t>. 2020;324(11):1048-1057. doi:10.1001/jama.2020.16349</a:t>
            </a:r>
          </a:p>
          <a:p>
            <a:r>
              <a:rPr lang="en-US" dirty="0"/>
              <a:t>Published online August 21, 2020.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471" y="254000"/>
            <a:ext cx="11444104" cy="459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88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469900"/>
            <a:ext cx="11849100" cy="612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41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87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Shot 2020-10-09 at 11.56.25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8241" r="-28241"/>
          <a:stretch>
            <a:fillRect/>
          </a:stretch>
        </p:blipFill>
        <p:spPr>
          <a:xfrm>
            <a:off x="1485900" y="1096963"/>
            <a:ext cx="10147300" cy="5168900"/>
          </a:xfrm>
        </p:spPr>
      </p:pic>
    </p:spTree>
    <p:extLst>
      <p:ext uri="{BB962C8B-B14F-4D97-AF65-F5344CB8AC3E}">
        <p14:creationId xmlns:p14="http://schemas.microsoft.com/office/powerpoint/2010/main" val="297919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Shot 2020-10-09 at 12.41.20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656" r="-7656"/>
          <a:stretch>
            <a:fillRect/>
          </a:stretch>
        </p:blipFill>
        <p:spPr>
          <a:xfrm>
            <a:off x="1485900" y="565150"/>
            <a:ext cx="10147300" cy="5700713"/>
          </a:xfrm>
        </p:spPr>
      </p:pic>
    </p:spTree>
    <p:extLst>
      <p:ext uri="{BB962C8B-B14F-4D97-AF65-F5344CB8AC3E}">
        <p14:creationId xmlns:p14="http://schemas.microsoft.com/office/powerpoint/2010/main" val="413489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9400" y="165100"/>
            <a:ext cx="11264899" cy="6692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00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 descr="Screen Shot 2020-10-09 at 12.39.02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13" t="-1460" r="-27" b="-1200"/>
          <a:stretch/>
        </p:blipFill>
        <p:spPr>
          <a:xfrm>
            <a:off x="1391821" y="564397"/>
            <a:ext cx="10147301" cy="4961164"/>
          </a:xfrm>
        </p:spPr>
      </p:pic>
    </p:spTree>
    <p:extLst>
      <p:ext uri="{BB962C8B-B14F-4D97-AF65-F5344CB8AC3E}">
        <p14:creationId xmlns:p14="http://schemas.microsoft.com/office/powerpoint/2010/main" val="225272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6100" y="215900"/>
            <a:ext cx="11176000" cy="648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2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clinical trial of </a:t>
            </a:r>
            <a:r>
              <a:rPr lang="en-US" dirty="0" smtClean="0"/>
              <a:t>patients with </a:t>
            </a:r>
            <a:r>
              <a:rPr lang="en-US" dirty="0"/>
              <a:t>moderateCOVID-19 </a:t>
            </a:r>
            <a:r>
              <a:rPr lang="en-US" dirty="0" smtClean="0"/>
              <a:t>pneumonia, those </a:t>
            </a:r>
            <a:r>
              <a:rPr lang="en-US" dirty="0"/>
              <a:t>who were randomized to </a:t>
            </a:r>
            <a:r>
              <a:rPr lang="en-US" dirty="0" err="1"/>
              <a:t>remdesivir</a:t>
            </a:r>
            <a:r>
              <a:rPr lang="en-US" dirty="0"/>
              <a:t> </a:t>
            </a:r>
            <a:r>
              <a:rPr lang="en-US" dirty="0" smtClean="0"/>
              <a:t>treatment for </a:t>
            </a:r>
            <a:r>
              <a:rPr lang="en-US" dirty="0"/>
              <a:t>up to 5 days had significantly higher odds of having a </a:t>
            </a:r>
            <a:r>
              <a:rPr lang="en-US" dirty="0" smtClean="0"/>
              <a:t>better clinical </a:t>
            </a:r>
            <a:r>
              <a:rPr lang="en-US" dirty="0"/>
              <a:t>status distribution on day 11 than those </a:t>
            </a:r>
            <a:r>
              <a:rPr lang="en-US" dirty="0" smtClean="0"/>
              <a:t>receiving standard </a:t>
            </a:r>
            <a:r>
              <a:rPr lang="en-US" dirty="0"/>
              <a:t>care, </a:t>
            </a:r>
            <a:r>
              <a:rPr lang="en-US" dirty="0" smtClean="0"/>
              <a:t>but with </a:t>
            </a:r>
            <a:r>
              <a:rPr lang="en-US" dirty="0"/>
              <a:t>an effect size of uncertain clinical </a:t>
            </a:r>
            <a:r>
              <a:rPr lang="en-US" dirty="0" smtClean="0"/>
              <a:t>importance. The </a:t>
            </a:r>
            <a:r>
              <a:rPr lang="en-US" dirty="0"/>
              <a:t>difference in the distribution of clinical </a:t>
            </a:r>
            <a:r>
              <a:rPr lang="en-US" dirty="0" smtClean="0"/>
              <a:t>status on </a:t>
            </a:r>
            <a:r>
              <a:rPr lang="en-US" dirty="0"/>
              <a:t>day 11 between the 10-day </a:t>
            </a:r>
            <a:r>
              <a:rPr lang="en-US" dirty="0" err="1"/>
              <a:t>remdesivir</a:t>
            </a:r>
            <a:r>
              <a:rPr lang="en-US" dirty="0"/>
              <a:t> and standard </a:t>
            </a:r>
            <a:r>
              <a:rPr lang="en-US" dirty="0" smtClean="0"/>
              <a:t>care groups </a:t>
            </a:r>
            <a:r>
              <a:rPr lang="en-US" dirty="0"/>
              <a:t>was not significant.</a:t>
            </a:r>
          </a:p>
        </p:txBody>
      </p:sp>
    </p:spTree>
    <p:extLst>
      <p:ext uri="{BB962C8B-B14F-4D97-AF65-F5344CB8AC3E}">
        <p14:creationId xmlns:p14="http://schemas.microsoft.com/office/powerpoint/2010/main" val="300962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11137"/>
            <a:ext cx="10515600" cy="1020763"/>
          </a:xfrm>
        </p:spPr>
        <p:txBody>
          <a:bodyPr/>
          <a:lstStyle/>
          <a:p>
            <a:r>
              <a:rPr lang="en-US" dirty="0"/>
              <a:t>Limitations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0300"/>
            <a:ext cx="10515600" cy="5473699"/>
          </a:xfrm>
        </p:spPr>
        <p:txBody>
          <a:bodyPr>
            <a:normAutofit/>
          </a:bodyPr>
          <a:lstStyle/>
          <a:p>
            <a:r>
              <a:rPr lang="en-US" dirty="0"/>
              <a:t>the original </a:t>
            </a:r>
            <a:r>
              <a:rPr lang="en-US" dirty="0" smtClean="0"/>
              <a:t>protocol was </a:t>
            </a:r>
            <a:r>
              <a:rPr lang="en-US" dirty="0"/>
              <a:t>written when COVID-19 cases were largely confined </a:t>
            </a:r>
            <a:r>
              <a:rPr lang="en-US" dirty="0" smtClean="0"/>
              <a:t>to Asia </a:t>
            </a:r>
            <a:r>
              <a:rPr lang="en-US" dirty="0"/>
              <a:t>and the clinical understanding of disease was limited </a:t>
            </a:r>
            <a:r>
              <a:rPr lang="en-US" dirty="0" smtClean="0"/>
              <a:t>to case series.</a:t>
            </a:r>
            <a:endParaRPr lang="en-US" dirty="0"/>
          </a:p>
          <a:p>
            <a:r>
              <a:rPr lang="en-US" dirty="0"/>
              <a:t>the study used an </a:t>
            </a:r>
            <a:r>
              <a:rPr lang="en-US" dirty="0" smtClean="0"/>
              <a:t>open-label design</a:t>
            </a:r>
            <a:r>
              <a:rPr lang="en-US" dirty="0"/>
              <a:t>, which potentially led to biases in patient care </a:t>
            </a:r>
            <a:r>
              <a:rPr lang="en-US" dirty="0" smtClean="0"/>
              <a:t>and reporting </a:t>
            </a:r>
            <a:r>
              <a:rPr lang="en-US" dirty="0"/>
              <a:t>of </a:t>
            </a:r>
            <a:r>
              <a:rPr lang="en-US" dirty="0" smtClean="0"/>
              <a:t>data.</a:t>
            </a:r>
          </a:p>
          <a:p>
            <a:r>
              <a:rPr lang="en-US" dirty="0"/>
              <a:t>because of the urgent </a:t>
            </a:r>
            <a:r>
              <a:rPr lang="en-US" dirty="0" smtClean="0"/>
              <a:t>circumstances in </a:t>
            </a:r>
            <a:r>
              <a:rPr lang="en-US" dirty="0"/>
              <a:t>which the study was conducted, </a:t>
            </a:r>
            <a:r>
              <a:rPr lang="en-US" dirty="0" err="1"/>
              <a:t>virologic</a:t>
            </a:r>
            <a:r>
              <a:rPr lang="en-US" dirty="0"/>
              <a:t> outcomes </a:t>
            </a:r>
            <a:r>
              <a:rPr lang="en-US" dirty="0" smtClean="0"/>
              <a:t>such as </a:t>
            </a:r>
            <a:r>
              <a:rPr lang="en-US" dirty="0"/>
              <a:t>effect of </a:t>
            </a:r>
            <a:r>
              <a:rPr lang="en-US" dirty="0" err="1"/>
              <a:t>remdesivir</a:t>
            </a:r>
            <a:r>
              <a:rPr lang="en-US" dirty="0"/>
              <a:t> on SARS-CoV-2 viral load were </a:t>
            </a:r>
            <a:r>
              <a:rPr lang="en-US" dirty="0" smtClean="0"/>
              <a:t>not assessed.</a:t>
            </a:r>
          </a:p>
          <a:p>
            <a:r>
              <a:rPr lang="en-US" dirty="0"/>
              <a:t>other laboratory parameters that may </a:t>
            </a:r>
            <a:r>
              <a:rPr lang="en-US" dirty="0" smtClean="0"/>
              <a:t>have aided </a:t>
            </a:r>
            <a:r>
              <a:rPr lang="en-US" dirty="0"/>
              <a:t>in identifying additional predictors of outcomes </a:t>
            </a:r>
            <a:r>
              <a:rPr lang="en-US" dirty="0" smtClean="0"/>
              <a:t>were not </a:t>
            </a:r>
            <a:r>
              <a:rPr lang="en-US" dirty="0"/>
              <a:t>routinely collected</a:t>
            </a:r>
            <a:r>
              <a:rPr lang="en-US" dirty="0" smtClean="0"/>
              <a:t>.</a:t>
            </a:r>
          </a:p>
          <a:p>
            <a:r>
              <a:rPr lang="en-US" dirty="0"/>
              <a:t>the ordinal scale used to </a:t>
            </a:r>
            <a:r>
              <a:rPr lang="en-US" dirty="0" smtClean="0"/>
              <a:t>evaluate outcomes </a:t>
            </a:r>
            <a:r>
              <a:rPr lang="en-US" dirty="0"/>
              <a:t>was not ideal for detecting differences </a:t>
            </a:r>
            <a:r>
              <a:rPr lang="en-US" dirty="0" smtClean="0"/>
              <a:t>in patients </a:t>
            </a:r>
            <a:r>
              <a:rPr lang="en-US" dirty="0"/>
              <a:t>with moderate COVID-19, especially for a </a:t>
            </a:r>
            <a:r>
              <a:rPr lang="en-US" dirty="0" smtClean="0"/>
              <a:t>clinical situation </a:t>
            </a:r>
            <a:r>
              <a:rPr lang="en-US" dirty="0"/>
              <a:t>in which discharge decisions may be driven by </a:t>
            </a:r>
            <a:r>
              <a:rPr lang="en-US" dirty="0" smtClean="0"/>
              <a:t>factors other </a:t>
            </a:r>
            <a:r>
              <a:rPr lang="en-US" dirty="0"/>
              <a:t>than clinical improvement</a:t>
            </a:r>
          </a:p>
        </p:txBody>
      </p:sp>
    </p:spTree>
    <p:extLst>
      <p:ext uri="{BB962C8B-B14F-4D97-AF65-F5344CB8AC3E}">
        <p14:creationId xmlns:p14="http://schemas.microsoft.com/office/powerpoint/2010/main" val="232239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Among patients with moderate COVID-19, those </a:t>
            </a:r>
            <a:r>
              <a:rPr lang="en-US" dirty="0" smtClean="0"/>
              <a:t>randomized to </a:t>
            </a:r>
            <a:r>
              <a:rPr lang="en-US" dirty="0"/>
              <a:t>a 10-day course of </a:t>
            </a:r>
            <a:r>
              <a:rPr lang="en-US" dirty="0" err="1" smtClean="0"/>
              <a:t>remdesivir</a:t>
            </a:r>
            <a:r>
              <a:rPr lang="en-US" dirty="0" smtClean="0"/>
              <a:t> </a:t>
            </a:r>
            <a:r>
              <a:rPr lang="en-US" dirty="0"/>
              <a:t>did not have a statistically </a:t>
            </a:r>
            <a:r>
              <a:rPr lang="en-US" dirty="0" smtClean="0"/>
              <a:t>significant difference </a:t>
            </a:r>
            <a:r>
              <a:rPr lang="en-US" dirty="0"/>
              <a:t>in clinical status compared with </a:t>
            </a:r>
            <a:r>
              <a:rPr lang="en-US" dirty="0" smtClean="0"/>
              <a:t>standard care </a:t>
            </a:r>
            <a:r>
              <a:rPr lang="en-US" dirty="0"/>
              <a:t>at 11 days after initiation of treatment. Patients </a:t>
            </a:r>
            <a:r>
              <a:rPr lang="en-US" dirty="0" smtClean="0"/>
              <a:t>randomized to </a:t>
            </a:r>
            <a:r>
              <a:rPr lang="en-US" dirty="0"/>
              <a:t>a 5-day course of </a:t>
            </a:r>
            <a:r>
              <a:rPr lang="en-US" dirty="0" err="1"/>
              <a:t>remdesivir</a:t>
            </a:r>
            <a:r>
              <a:rPr lang="en-US" dirty="0"/>
              <a:t> had a statistically </a:t>
            </a:r>
            <a:r>
              <a:rPr lang="en-US" dirty="0" smtClean="0"/>
              <a:t>significant difference </a:t>
            </a:r>
            <a:r>
              <a:rPr lang="en-US" dirty="0"/>
              <a:t>in clinical status </a:t>
            </a:r>
            <a:r>
              <a:rPr lang="en-US" dirty="0" err="1"/>
              <a:t>comparedwith</a:t>
            </a:r>
            <a:r>
              <a:rPr lang="en-US" dirty="0"/>
              <a:t> standard </a:t>
            </a:r>
            <a:r>
              <a:rPr lang="en-US" dirty="0" smtClean="0"/>
              <a:t>care, but </a:t>
            </a:r>
            <a:r>
              <a:rPr lang="en-US" dirty="0"/>
              <a:t>the difference was of uncertain clinical importance.</a:t>
            </a:r>
          </a:p>
        </p:txBody>
      </p:sp>
    </p:spTree>
    <p:extLst>
      <p:ext uri="{BB962C8B-B14F-4D97-AF65-F5344CB8AC3E}">
        <p14:creationId xmlns:p14="http://schemas.microsoft.com/office/powerpoint/2010/main" val="228296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5200" y="2073857"/>
            <a:ext cx="10515600" cy="4090406"/>
          </a:xfrm>
        </p:spPr>
        <p:txBody>
          <a:bodyPr>
            <a:normAutofit/>
          </a:bodyPr>
          <a:lstStyle/>
          <a:p>
            <a:r>
              <a:rPr lang="en-US" dirty="0"/>
              <a:t>In the first 6 months of the pandemic, severe acute </a:t>
            </a:r>
            <a:r>
              <a:rPr lang="en-US" dirty="0" smtClean="0"/>
              <a:t>respiratory syndrome </a:t>
            </a:r>
            <a:r>
              <a:rPr lang="en-US" dirty="0"/>
              <a:t>coronavirus 2 (SARS-CoV-2) has </a:t>
            </a:r>
            <a:r>
              <a:rPr lang="en-US" dirty="0" smtClean="0"/>
              <a:t>spread worldwide </a:t>
            </a:r>
            <a:r>
              <a:rPr lang="en-US" dirty="0"/>
              <a:t>and has infected nearly 20 million </a:t>
            </a:r>
            <a:r>
              <a:rPr lang="en-US" dirty="0" smtClean="0"/>
              <a:t>people.</a:t>
            </a:r>
          </a:p>
          <a:p>
            <a:r>
              <a:rPr lang="en-US" dirty="0" smtClean="0"/>
              <a:t>Many infected people are asymptomatic or experience mild symptoms.</a:t>
            </a:r>
          </a:p>
        </p:txBody>
      </p:sp>
    </p:spTree>
    <p:extLst>
      <p:ext uri="{BB962C8B-B14F-4D97-AF65-F5344CB8AC3E}">
        <p14:creationId xmlns:p14="http://schemas.microsoft.com/office/powerpoint/2010/main" val="345341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Shot 2020-10-11 at 6.06.15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8" r="-162"/>
          <a:stretch/>
        </p:blipFill>
        <p:spPr>
          <a:xfrm>
            <a:off x="1485899" y="734007"/>
            <a:ext cx="10147301" cy="5532324"/>
          </a:xfrm>
        </p:spPr>
      </p:pic>
    </p:spTree>
    <p:extLst>
      <p:ext uri="{BB962C8B-B14F-4D97-AF65-F5344CB8AC3E}">
        <p14:creationId xmlns:p14="http://schemas.microsoft.com/office/powerpoint/2010/main" val="363067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Remdesivir</a:t>
            </a:r>
            <a:r>
              <a:rPr lang="en-US" dirty="0"/>
              <a:t> is a nucleotide </a:t>
            </a:r>
            <a:r>
              <a:rPr lang="en-US" dirty="0" err="1"/>
              <a:t>prodrug</a:t>
            </a:r>
            <a:r>
              <a:rPr lang="en-US" dirty="0"/>
              <a:t> whose active metabolite inhibits viral RNA-dependent RNA polymerases, structurally conserved enzymes that play a key role in the replication of a broad range of </a:t>
            </a:r>
            <a:r>
              <a:rPr lang="en-US" dirty="0" smtClean="0"/>
              <a:t>viruses.</a:t>
            </a:r>
            <a:endParaRPr lang="en-US" dirty="0"/>
          </a:p>
          <a:p>
            <a:r>
              <a:rPr lang="en-US" dirty="0" smtClean="0"/>
              <a:t>This </a:t>
            </a:r>
            <a:r>
              <a:rPr lang="en-US" dirty="0"/>
              <a:t>randomized, open-label, multicenter study was conducted to evaluate the efficacy and adverse events of </a:t>
            </a:r>
            <a:r>
              <a:rPr lang="en-US" dirty="0" err="1"/>
              <a:t>remdesivir</a:t>
            </a:r>
            <a:r>
              <a:rPr lang="en-US" dirty="0"/>
              <a:t> administered for 5 or 10 days </a:t>
            </a:r>
            <a:r>
              <a:rPr lang="en-US" dirty="0" err="1"/>
              <a:t>vs</a:t>
            </a:r>
            <a:r>
              <a:rPr lang="en-US" dirty="0"/>
              <a:t> standard care in hospitalized patients with moderate COVID-19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37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Hospitalized patients with SARS-CoV-2 infection </a:t>
            </a:r>
            <a:r>
              <a:rPr lang="en-US" dirty="0" smtClean="0"/>
              <a:t>confirmed by </a:t>
            </a:r>
            <a:r>
              <a:rPr lang="en-US" dirty="0"/>
              <a:t>polymerase chain reaction assay within 4 days of </a:t>
            </a:r>
            <a:r>
              <a:rPr lang="en-US" dirty="0" smtClean="0"/>
              <a:t>randomization and </a:t>
            </a:r>
            <a:r>
              <a:rPr lang="en-US" dirty="0"/>
              <a:t>moderate COVID-19 pneumonia (defined </a:t>
            </a:r>
            <a:r>
              <a:rPr lang="en-US" dirty="0" smtClean="0"/>
              <a:t>as any </a:t>
            </a:r>
            <a:r>
              <a:rPr lang="en-US" dirty="0"/>
              <a:t>radiographic evidence of pulmonary infiltrates </a:t>
            </a:r>
            <a:r>
              <a:rPr lang="en-US" dirty="0" smtClean="0"/>
              <a:t>and oxygen </a:t>
            </a:r>
            <a:r>
              <a:rPr lang="en-US" dirty="0"/>
              <a:t>saturation &gt;94% on room air) were enrolled.</a:t>
            </a:r>
          </a:p>
        </p:txBody>
      </p:sp>
    </p:spTree>
    <p:extLst>
      <p:ext uri="{BB962C8B-B14F-4D97-AF65-F5344CB8AC3E}">
        <p14:creationId xmlns:p14="http://schemas.microsoft.com/office/powerpoint/2010/main" val="255684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Exclution</a:t>
            </a:r>
            <a:r>
              <a:rPr lang="en-US" dirty="0" smtClean="0"/>
              <a:t>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Patients with alanine aminotransferase or aspartate </a:t>
            </a:r>
            <a:r>
              <a:rPr lang="en-US" dirty="0" smtClean="0"/>
              <a:t>aminotransferase greater </a:t>
            </a:r>
            <a:r>
              <a:rPr lang="en-US" dirty="0"/>
              <a:t>than 5 times the upper limit of normal </a:t>
            </a:r>
            <a:r>
              <a:rPr lang="en-US" dirty="0" smtClean="0"/>
              <a:t>or creatinine </a:t>
            </a:r>
            <a:r>
              <a:rPr lang="en-US" dirty="0"/>
              <a:t>clearance of less than 50 mL/min were excluded</a:t>
            </a:r>
          </a:p>
        </p:txBody>
      </p:sp>
    </p:spTree>
    <p:extLst>
      <p:ext uri="{BB962C8B-B14F-4D97-AF65-F5344CB8AC3E}">
        <p14:creationId xmlns:p14="http://schemas.microsoft.com/office/powerpoint/2010/main" val="218521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patients randomized to a </a:t>
            </a:r>
            <a:r>
              <a:rPr lang="en-US" dirty="0" err="1"/>
              <a:t>remdesivir</a:t>
            </a:r>
            <a:r>
              <a:rPr lang="en-US" dirty="0"/>
              <a:t> group </a:t>
            </a:r>
            <a:r>
              <a:rPr lang="en-US" dirty="0" smtClean="0"/>
              <a:t>received 200mg </a:t>
            </a:r>
            <a:r>
              <a:rPr lang="en-US" dirty="0"/>
              <a:t>of </a:t>
            </a:r>
            <a:r>
              <a:rPr lang="en-US" dirty="0" err="1"/>
              <a:t>remdesivir</a:t>
            </a:r>
            <a:r>
              <a:rPr lang="en-US" dirty="0"/>
              <a:t> intravenously on day 1, </a:t>
            </a:r>
            <a:r>
              <a:rPr lang="en-US" dirty="0" smtClean="0"/>
              <a:t>followed by </a:t>
            </a:r>
            <a:r>
              <a:rPr lang="en-US" dirty="0"/>
              <a:t>100 mg of </a:t>
            </a:r>
            <a:r>
              <a:rPr lang="en-US" dirty="0" err="1"/>
              <a:t>remdesivir</a:t>
            </a:r>
            <a:r>
              <a:rPr lang="en-US" dirty="0"/>
              <a:t> once daily for the subsequent </a:t>
            </a:r>
            <a:r>
              <a:rPr lang="en-US" dirty="0" smtClean="0"/>
              <a:t>days, infused </a:t>
            </a:r>
            <a:r>
              <a:rPr lang="en-US" dirty="0"/>
              <a:t>over 30 to 60 minutes.</a:t>
            </a:r>
          </a:p>
        </p:txBody>
      </p:sp>
    </p:spTree>
    <p:extLst>
      <p:ext uri="{BB962C8B-B14F-4D97-AF65-F5344CB8AC3E}">
        <p14:creationId xmlns:p14="http://schemas.microsoft.com/office/powerpoint/2010/main" val="299398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 end 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proportion of patients discharged by day 14 of the study</a:t>
            </a:r>
            <a:endParaRPr lang="en-US" dirty="0"/>
          </a:p>
          <a:p>
            <a:r>
              <a:rPr lang="en-US" dirty="0"/>
              <a:t>This was amended to </a:t>
            </a:r>
            <a:r>
              <a:rPr lang="en-US" dirty="0" smtClean="0"/>
              <a:t>assessment of </a:t>
            </a:r>
            <a:r>
              <a:rPr lang="en-US" dirty="0"/>
              <a:t>clinical status on a 7-point ordinal scale by day </a:t>
            </a:r>
            <a:r>
              <a:rPr lang="en-US" dirty="0" smtClean="0"/>
              <a:t>11</a:t>
            </a:r>
          </a:p>
          <a:p>
            <a:r>
              <a:rPr lang="en-US" dirty="0"/>
              <a:t>Patient assessments included physical examination, </a:t>
            </a:r>
            <a:r>
              <a:rPr lang="en-US" dirty="0" smtClean="0"/>
              <a:t>respiratory status </a:t>
            </a:r>
            <a:r>
              <a:rPr lang="en-US" dirty="0"/>
              <a:t>(respiratory rate, type of oxygen </a:t>
            </a:r>
            <a:r>
              <a:rPr lang="en-US" dirty="0" smtClean="0"/>
              <a:t>supplementation, blood </a:t>
            </a:r>
            <a:r>
              <a:rPr lang="en-US" dirty="0"/>
              <a:t>oxygen saturation, and radiographic findings), </a:t>
            </a:r>
            <a:r>
              <a:rPr lang="en-US" dirty="0" smtClean="0"/>
              <a:t>adverse events</a:t>
            </a:r>
            <a:r>
              <a:rPr lang="en-US" dirty="0"/>
              <a:t>, and concomitant medications. On study days </a:t>
            </a:r>
            <a:r>
              <a:rPr lang="en-US" dirty="0" smtClean="0"/>
              <a:t>1,3</a:t>
            </a:r>
            <a:r>
              <a:rPr lang="en-US" dirty="0"/>
              <a:t>, 5, 8, 10, and 14, blood samples were obtained for </a:t>
            </a:r>
            <a:r>
              <a:rPr lang="en-US" dirty="0" smtClean="0"/>
              <a:t>measurement of </a:t>
            </a:r>
            <a:r>
              <a:rPr lang="en-US" dirty="0"/>
              <a:t>blood cell counts, </a:t>
            </a:r>
            <a:r>
              <a:rPr lang="en-US" dirty="0" smtClean="0"/>
              <a:t>serum </a:t>
            </a:r>
            <a:r>
              <a:rPr lang="en-US" dirty="0" err="1" smtClean="0"/>
              <a:t>creatinine</a:t>
            </a:r>
            <a:r>
              <a:rPr lang="en-US" dirty="0"/>
              <a:t>, glucose, total </a:t>
            </a:r>
            <a:r>
              <a:rPr lang="en-US" dirty="0" smtClean="0"/>
              <a:t>bilirubin, and </a:t>
            </a:r>
            <a:r>
              <a:rPr lang="en-US" dirty="0"/>
              <a:t>liver transaminases.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8493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secondary end 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proportion of </a:t>
            </a:r>
            <a:r>
              <a:rPr lang="en-US" dirty="0" smtClean="0"/>
              <a:t>patients with adverse events throughout the duration of the study.</a:t>
            </a:r>
          </a:p>
          <a:p>
            <a:r>
              <a:rPr lang="en-US" dirty="0"/>
              <a:t>duration </a:t>
            </a:r>
            <a:r>
              <a:rPr lang="en-US" dirty="0" smtClean="0"/>
              <a:t>of hospitalization</a:t>
            </a:r>
          </a:p>
          <a:p>
            <a:r>
              <a:rPr lang="en-US" dirty="0" smtClean="0"/>
              <a:t>duration </a:t>
            </a:r>
            <a:r>
              <a:rPr lang="en-US" dirty="0"/>
              <a:t>of different modes of respiratory</a:t>
            </a:r>
          </a:p>
          <a:p>
            <a:r>
              <a:rPr lang="en-US" dirty="0" smtClean="0"/>
              <a:t>all</a:t>
            </a:r>
            <a:r>
              <a:rPr lang="en-US" dirty="0"/>
              <a:t>-cause </a:t>
            </a:r>
            <a:r>
              <a:rPr lang="en-US" dirty="0" smtClean="0"/>
              <a:t>mortality</a:t>
            </a:r>
          </a:p>
        </p:txBody>
      </p:sp>
    </p:spTree>
    <p:extLst>
      <p:ext uri="{BB962C8B-B14F-4D97-AF65-F5344CB8AC3E}">
        <p14:creationId xmlns:p14="http://schemas.microsoft.com/office/powerpoint/2010/main" val="100232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Prespecified</a:t>
            </a:r>
            <a:r>
              <a:rPr lang="en-US" dirty="0" smtClean="0"/>
              <a:t> Exploratory end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 to recovery</a:t>
            </a:r>
          </a:p>
          <a:p>
            <a:r>
              <a:rPr lang="en-US" dirty="0" smtClean="0"/>
              <a:t>Time to clinical improvement</a:t>
            </a:r>
          </a:p>
          <a:p>
            <a:r>
              <a:rPr lang="en-US" dirty="0" smtClean="0"/>
              <a:t>Time to discontinuation of any oxygen support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05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ception">
  <a:themeElements>
    <a:clrScheme name="Perception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ception">
      <a:majorFont>
        <a:latin typeface="Century Gothic"/>
        <a:ea typeface=""/>
        <a:cs typeface=""/>
        <a:font script="Jpan" typeface="メイリオ"/>
      </a:majorFont>
      <a:minorFont>
        <a:latin typeface="Century Gothic"/>
        <a:ea typeface=""/>
        <a:cs typeface=""/>
        <a:font script="Jpan" typeface="メイリオ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447</TotalTime>
  <Words>643</Words>
  <Application>Microsoft Office PowerPoint</Application>
  <PresentationFormat>Custom</PresentationFormat>
  <Paragraphs>37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Perception</vt:lpstr>
      <vt:lpstr>PowerPoint Presentation</vt:lpstr>
      <vt:lpstr>Introduction</vt:lpstr>
      <vt:lpstr>PowerPoint Presentation</vt:lpstr>
      <vt:lpstr>Methods</vt:lpstr>
      <vt:lpstr>Exclution criteria</vt:lpstr>
      <vt:lpstr>PowerPoint Presentation</vt:lpstr>
      <vt:lpstr>primary end point</vt:lpstr>
      <vt:lpstr>secondary end point</vt:lpstr>
      <vt:lpstr>Prespecified Exploratory end points</vt:lpstr>
      <vt:lpstr>PowerPoint Presentation</vt:lpstr>
      <vt:lpstr>Result</vt:lpstr>
      <vt:lpstr>PowerPoint Presentation</vt:lpstr>
      <vt:lpstr>PowerPoint Presentation</vt:lpstr>
      <vt:lpstr>Results</vt:lpstr>
      <vt:lpstr>PowerPoint Presentation</vt:lpstr>
      <vt:lpstr>PowerPoint Presentation</vt:lpstr>
      <vt:lpstr>Discussion</vt:lpstr>
      <vt:lpstr>Limitations</vt:lpstr>
      <vt:lpstr>Conclusions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pashohesh</cp:lastModifiedBy>
  <cp:revision>19</cp:revision>
  <dcterms:created xsi:type="dcterms:W3CDTF">2020-10-01T17:44:19Z</dcterms:created>
  <dcterms:modified xsi:type="dcterms:W3CDTF">2020-10-20T08:47:21Z</dcterms:modified>
</cp:coreProperties>
</file>