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041" r:id="rId1"/>
  </p:sldMasterIdLst>
  <p:notesMasterIdLst>
    <p:notesMasterId r:id="rId13"/>
  </p:notesMasterIdLst>
  <p:sldIdLst>
    <p:sldId id="256" r:id="rId2"/>
    <p:sldId id="257" r:id="rId3"/>
    <p:sldId id="362" r:id="rId4"/>
    <p:sldId id="282" r:id="rId5"/>
    <p:sldId id="390" r:id="rId6"/>
    <p:sldId id="285" r:id="rId7"/>
    <p:sldId id="359" r:id="rId8"/>
    <p:sldId id="423" r:id="rId9"/>
    <p:sldId id="421" r:id="rId10"/>
    <p:sldId id="424" r:id="rId11"/>
    <p:sldId id="425" r:id="rId12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912" autoAdjust="0"/>
    <p:restoredTop sz="88099" autoAdjust="0"/>
  </p:normalViewPr>
  <p:slideViewPr>
    <p:cSldViewPr>
      <p:cViewPr>
        <p:scale>
          <a:sx n="59" d="100"/>
          <a:sy n="59" d="100"/>
        </p:scale>
        <p:origin x="-1992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A811A-4EF9-4B5F-AA17-98BB5B31F930}" type="datetimeFigureOut">
              <a:rPr lang="en-US" smtClean="0"/>
              <a:t>7/16/2021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33A30-92CF-428F-B2C9-1D4731FE8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236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33A30-92CF-428F-B2C9-1D4731FE8AC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83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3DAB-4414-4B54-9EDF-F5BF4529C712}" type="datetimeFigureOut">
              <a:rPr lang="fa-IR" smtClean="0"/>
              <a:pPr/>
              <a:t>12/07/1442</a:t>
            </a:fld>
            <a:endParaRPr lang="fa-I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C0AF-F68A-40FC-A70A-4D695243C89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3DAB-4414-4B54-9EDF-F5BF4529C712}" type="datetimeFigureOut">
              <a:rPr lang="fa-IR" smtClean="0"/>
              <a:pPr/>
              <a:t>12/07/1442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C0AF-F68A-40FC-A70A-4D695243C89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3DAB-4414-4B54-9EDF-F5BF4529C712}" type="datetimeFigureOut">
              <a:rPr lang="fa-IR" smtClean="0"/>
              <a:pPr/>
              <a:t>12/07/1442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C0AF-F68A-40FC-A70A-4D695243C89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3DAB-4414-4B54-9EDF-F5BF4529C712}" type="datetimeFigureOut">
              <a:rPr lang="fa-IR" smtClean="0"/>
              <a:pPr/>
              <a:t>12/07/1442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C0AF-F68A-40FC-A70A-4D695243C89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3DAB-4414-4B54-9EDF-F5BF4529C712}" type="datetimeFigureOut">
              <a:rPr lang="fa-IR" smtClean="0"/>
              <a:pPr/>
              <a:t>12/07/1442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C0AF-F68A-40FC-A70A-4D695243C89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3DAB-4414-4B54-9EDF-F5BF4529C712}" type="datetimeFigureOut">
              <a:rPr lang="fa-IR" smtClean="0"/>
              <a:pPr/>
              <a:t>12/07/1442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C0AF-F68A-40FC-A70A-4D695243C89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3DAB-4414-4B54-9EDF-F5BF4529C712}" type="datetimeFigureOut">
              <a:rPr lang="fa-IR" smtClean="0"/>
              <a:pPr/>
              <a:t>12/07/1442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C0AF-F68A-40FC-A70A-4D695243C89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3DAB-4414-4B54-9EDF-F5BF4529C712}" type="datetimeFigureOut">
              <a:rPr lang="fa-IR" smtClean="0"/>
              <a:pPr/>
              <a:t>12/07/1442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C0AF-F68A-40FC-A70A-4D695243C89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3DAB-4414-4B54-9EDF-F5BF4529C712}" type="datetimeFigureOut">
              <a:rPr lang="fa-IR" smtClean="0"/>
              <a:pPr/>
              <a:t>12/07/1442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C0AF-F68A-40FC-A70A-4D695243C89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3DAB-4414-4B54-9EDF-F5BF4529C712}" type="datetimeFigureOut">
              <a:rPr lang="fa-IR" smtClean="0"/>
              <a:pPr/>
              <a:t>12/07/1442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C0AF-F68A-40FC-A70A-4D695243C89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3DAB-4414-4B54-9EDF-F5BF4529C712}" type="datetimeFigureOut">
              <a:rPr lang="fa-IR" smtClean="0"/>
              <a:pPr/>
              <a:t>12/07/1442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0BDC0AF-F68A-40FC-A70A-4D695243C899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6333DAB-4414-4B54-9EDF-F5BF4529C712}" type="datetimeFigureOut">
              <a:rPr lang="fa-IR" smtClean="0"/>
              <a:pPr/>
              <a:t>12/07/1442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BDC0AF-F68A-40FC-A70A-4D695243C899}" type="slidenum">
              <a:rPr lang="fa-IR" smtClean="0"/>
              <a:pPr/>
              <a:t>‹#›</a:t>
            </a:fld>
            <a:endParaRPr lang="fa-I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2" r:id="rId1"/>
    <p:sldLayoutId id="2147484043" r:id="rId2"/>
    <p:sldLayoutId id="2147484044" r:id="rId3"/>
    <p:sldLayoutId id="2147484045" r:id="rId4"/>
    <p:sldLayoutId id="2147484046" r:id="rId5"/>
    <p:sldLayoutId id="2147484047" r:id="rId6"/>
    <p:sldLayoutId id="2147484048" r:id="rId7"/>
    <p:sldLayoutId id="2147484049" r:id="rId8"/>
    <p:sldLayoutId id="2147484050" r:id="rId9"/>
    <p:sldLayoutId id="2147484051" r:id="rId10"/>
    <p:sldLayoutId id="2147484052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71800" y="3212976"/>
            <a:ext cx="5472608" cy="1714512"/>
          </a:xfrm>
        </p:spPr>
        <p:txBody>
          <a:bodyPr/>
          <a:lstStyle/>
          <a:p>
            <a:pPr rtl="0"/>
            <a:r>
              <a:rPr lang="en-US" sz="6600" b="1" dirty="0" smtClean="0">
                <a:solidFill>
                  <a:srgbClr val="FFFF00"/>
                </a:solidFill>
                <a:effectLst/>
              </a:rPr>
              <a:t>Follow up</a:t>
            </a:r>
            <a:endParaRPr lang="fa-IR" sz="6600" b="1" dirty="0">
              <a:solidFill>
                <a:srgbClr val="FFFF00"/>
              </a:solidFill>
              <a:effectLst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sz="4000" b="1" u="sng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treatment</a:t>
            </a:r>
            <a:endParaRPr lang="fa-IR" sz="4000" b="1" u="sng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l">
              <a:buNone/>
            </a:pPr>
            <a:r>
              <a:rPr lang="en-US" dirty="0" err="1" smtClean="0"/>
              <a:t>Remdesivir</a:t>
            </a:r>
            <a:endParaRPr lang="en-US" dirty="0" smtClean="0"/>
          </a:p>
          <a:p>
            <a:pPr marL="0" indent="0" algn="l">
              <a:buNone/>
            </a:pPr>
            <a:r>
              <a:rPr lang="en-US" dirty="0" smtClean="0"/>
              <a:t>Methylprednisolone</a:t>
            </a:r>
          </a:p>
          <a:p>
            <a:pPr marL="0" indent="0" algn="l">
              <a:buNone/>
            </a:pPr>
            <a:r>
              <a:rPr lang="en-US" dirty="0" err="1" smtClean="0"/>
              <a:t>Tocilizumab</a:t>
            </a:r>
            <a:endParaRPr lang="en-US" dirty="0" smtClean="0"/>
          </a:p>
          <a:p>
            <a:pPr marL="0" indent="0" algn="l">
              <a:buNone/>
            </a:pPr>
            <a:endParaRPr lang="fa-IR" dirty="0" smtClean="0"/>
          </a:p>
        </p:txBody>
      </p:sp>
    </p:spTree>
    <p:extLst>
      <p:ext uri="{BB962C8B-B14F-4D97-AF65-F5344CB8AC3E}">
        <p14:creationId xmlns:p14="http://schemas.microsoft.com/office/powerpoint/2010/main" val="788874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2080550"/>
              </p:ext>
            </p:extLst>
          </p:nvPr>
        </p:nvGraphicFramePr>
        <p:xfrm>
          <a:off x="2411760" y="2204866"/>
          <a:ext cx="4392488" cy="410445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196244"/>
                <a:gridCol w="2196244"/>
              </a:tblGrid>
              <a:tr h="820891">
                <a:tc>
                  <a:txBody>
                    <a:bodyPr/>
                    <a:lstStyle/>
                    <a:p>
                      <a:pPr algn="l" rtl="1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O2 sat</a:t>
                      </a:r>
                      <a:r>
                        <a:rPr lang="en-US" b="1" baseline="0" dirty="0" smtClean="0">
                          <a:latin typeface="Arial" pitchFamily="34" charset="0"/>
                          <a:cs typeface="Arial" pitchFamily="34" charset="0"/>
                        </a:rPr>
                        <a:t> without O2</a:t>
                      </a:r>
                      <a:endParaRPr lang="fa-I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fa-IR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زمان بستری</a:t>
                      </a:r>
                      <a:endParaRPr lang="fa-IR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20891">
                <a:tc>
                  <a:txBody>
                    <a:bodyPr/>
                    <a:lstStyle/>
                    <a:p>
                      <a:pPr algn="l" rtl="1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73%</a:t>
                      </a:r>
                      <a:endParaRPr lang="fa-I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fa-IR" b="1" dirty="0" smtClean="0">
                          <a:latin typeface="Arial" pitchFamily="34" charset="0"/>
                          <a:cs typeface="Arial" pitchFamily="34" charset="0"/>
                        </a:rPr>
                        <a:t>روز اول</a:t>
                      </a:r>
                      <a:endParaRPr lang="fa-I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20891">
                <a:tc>
                  <a:txBody>
                    <a:bodyPr/>
                    <a:lstStyle/>
                    <a:p>
                      <a:pPr algn="l" rtl="1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84%</a:t>
                      </a:r>
                      <a:endParaRPr lang="fa-I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fa-IR" b="1" dirty="0" smtClean="0">
                          <a:latin typeface="Arial" pitchFamily="34" charset="0"/>
                          <a:cs typeface="Arial" pitchFamily="34" charset="0"/>
                        </a:rPr>
                        <a:t>روز دوم</a:t>
                      </a:r>
                      <a:endParaRPr lang="fa-I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20891">
                <a:tc>
                  <a:txBody>
                    <a:bodyPr/>
                    <a:lstStyle/>
                    <a:p>
                      <a:pPr algn="l" rtl="1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88%</a:t>
                      </a:r>
                      <a:endParaRPr lang="fa-I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fa-IR" b="1" dirty="0" smtClean="0">
                          <a:latin typeface="Arial" pitchFamily="34" charset="0"/>
                          <a:cs typeface="Arial" pitchFamily="34" charset="0"/>
                        </a:rPr>
                        <a:t>روز سوم </a:t>
                      </a:r>
                      <a:endParaRPr lang="fa-I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20891">
                <a:tc>
                  <a:txBody>
                    <a:bodyPr/>
                    <a:lstStyle/>
                    <a:p>
                      <a:pPr algn="l" rtl="1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90%</a:t>
                      </a:r>
                      <a:endParaRPr lang="fa-I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fa-IR" b="1" dirty="0" smtClean="0">
                          <a:latin typeface="Arial" pitchFamily="34" charset="0"/>
                          <a:cs typeface="Arial" pitchFamily="34" charset="0"/>
                        </a:rPr>
                        <a:t>روز چهارم</a:t>
                      </a:r>
                      <a:endParaRPr lang="fa-I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5004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1680" y="2060848"/>
            <a:ext cx="5832648" cy="3528392"/>
          </a:xfrm>
        </p:spPr>
        <p:txBody>
          <a:bodyPr>
            <a:noAutofit/>
          </a:bodyPr>
          <a:lstStyle/>
          <a:p>
            <a:pPr algn="just" rtl="1">
              <a:buFont typeface="Wingdings 2" panose="05020102010507070707" pitchFamily="18" charset="2"/>
              <a:buChar char=""/>
            </a:pPr>
            <a:r>
              <a:rPr lang="en-US" sz="3200" b="1" dirty="0" smtClean="0">
                <a:solidFill>
                  <a:schemeClr val="tx1"/>
                </a:solidFill>
                <a:cs typeface="B Nazanin" pitchFamily="2" charset="-78"/>
              </a:rPr>
              <a:t>ID</a:t>
            </a:r>
            <a:r>
              <a:rPr lang="fa-IR" sz="3200" b="1" dirty="0" smtClean="0">
                <a:solidFill>
                  <a:schemeClr val="tx1"/>
                </a:solidFill>
                <a:cs typeface="B Nazanin" pitchFamily="2" charset="-78"/>
              </a:rPr>
              <a:t> : خانم 40 ساله/متاهل/اهل و ساکن بندرعباس</a:t>
            </a:r>
            <a:endParaRPr lang="en-US" sz="3200" b="1" dirty="0" smtClean="0">
              <a:solidFill>
                <a:schemeClr val="tx1"/>
              </a:solidFill>
              <a:cs typeface="B Nazanin" pitchFamily="2" charset="-78"/>
            </a:endParaRPr>
          </a:p>
          <a:p>
            <a:pPr algn="r" rtl="1">
              <a:buFont typeface="Wingdings 2" panose="05020102010507070707" pitchFamily="18" charset="2"/>
              <a:buChar char=""/>
            </a:pPr>
            <a:r>
              <a:rPr lang="fa-IR" sz="3200" b="1" dirty="0" smtClean="0">
                <a:solidFill>
                  <a:schemeClr val="tx1"/>
                </a:solidFill>
                <a:cs typeface="B Nazanin" pitchFamily="2" charset="-78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cs typeface="B Nazanin" pitchFamily="2" charset="-78"/>
              </a:rPr>
              <a:t>SOH</a:t>
            </a:r>
            <a:r>
              <a:rPr lang="fa-IR" sz="3200" b="1" dirty="0" smtClean="0">
                <a:solidFill>
                  <a:schemeClr val="tx1"/>
                </a:solidFill>
                <a:cs typeface="B Nazanin" pitchFamily="2" charset="-78"/>
              </a:rPr>
              <a:t> : خود بیمار </a:t>
            </a:r>
            <a:endParaRPr lang="en-US" sz="3200" b="1" dirty="0" smtClean="0">
              <a:solidFill>
                <a:schemeClr val="tx1"/>
              </a:solidFill>
              <a:cs typeface="B Nazanin" pitchFamily="2" charset="-78"/>
            </a:endParaRPr>
          </a:p>
          <a:p>
            <a:pPr algn="r" rtl="1">
              <a:buFont typeface="Wingdings 2" panose="05020102010507070707" pitchFamily="18" charset="2"/>
              <a:buChar char=""/>
            </a:pPr>
            <a:r>
              <a:rPr lang="en-US" sz="3200" b="1" dirty="0" smtClean="0">
                <a:solidFill>
                  <a:schemeClr val="tx1"/>
                </a:solidFill>
                <a:cs typeface="B Nazanin" pitchFamily="2" charset="-78"/>
              </a:rPr>
              <a:t> C</a:t>
            </a:r>
            <a:r>
              <a:rPr lang="en-US" sz="3200" b="1" baseline="30000" dirty="0" smtClean="0">
                <a:solidFill>
                  <a:schemeClr val="tx1"/>
                </a:solidFill>
                <a:cs typeface="B Nazanin" pitchFamily="2" charset="-78"/>
              </a:rPr>
              <a:t>+</a:t>
            </a:r>
            <a:r>
              <a:rPr lang="en-US" sz="3200" b="1" dirty="0" smtClean="0">
                <a:solidFill>
                  <a:schemeClr val="tx1"/>
                </a:solidFill>
                <a:cs typeface="B Nazanin" pitchFamily="2" charset="-78"/>
              </a:rPr>
              <a:t>R</a:t>
            </a:r>
            <a:r>
              <a:rPr lang="en-US" sz="3200" b="1" baseline="30000" dirty="0" smtClean="0">
                <a:solidFill>
                  <a:schemeClr val="tx1"/>
                </a:solidFill>
                <a:cs typeface="B Nazanin" pitchFamily="2" charset="-78"/>
              </a:rPr>
              <a:t>+</a:t>
            </a:r>
            <a:r>
              <a:rPr lang="en-US" sz="3200" b="1" dirty="0" smtClean="0">
                <a:solidFill>
                  <a:schemeClr val="tx1"/>
                </a:solidFill>
                <a:cs typeface="B Nazanin" pitchFamily="2" charset="-78"/>
              </a:rPr>
              <a:t>I</a:t>
            </a:r>
            <a:r>
              <a:rPr lang="en-US" sz="3200" b="1" baseline="30000" dirty="0" smtClean="0">
                <a:solidFill>
                  <a:schemeClr val="tx1"/>
                </a:solidFill>
                <a:cs typeface="B Nazanin" pitchFamily="2" charset="-78"/>
              </a:rPr>
              <a:t>+</a:t>
            </a:r>
            <a:endParaRPr lang="fa-IR" sz="3200" b="1" baseline="30000" dirty="0" smtClean="0">
              <a:solidFill>
                <a:schemeClr val="tx1"/>
              </a:solidFill>
              <a:cs typeface="B Nazanin" pitchFamily="2" charset="-78"/>
            </a:endParaRPr>
          </a:p>
          <a:p>
            <a:pPr algn="r" rtl="1">
              <a:buFont typeface="Wingdings 2" panose="05020102010507070707" pitchFamily="18" charset="2"/>
              <a:buChar char=""/>
            </a:pPr>
            <a:endParaRPr lang="fa-IR" sz="3200" b="1" baseline="30000" dirty="0" smtClean="0">
              <a:solidFill>
                <a:schemeClr val="tx1"/>
              </a:solidFill>
              <a:cs typeface="B Nazanin" pitchFamily="2" charset="-78"/>
            </a:endParaRPr>
          </a:p>
          <a:p>
            <a:pPr>
              <a:buFont typeface="Wingdings 2" panose="05020102010507070707" pitchFamily="18" charset="2"/>
              <a:buChar char=""/>
            </a:pPr>
            <a:endParaRPr lang="fa-IR" sz="3200" b="1" dirty="0" smtClean="0">
              <a:solidFill>
                <a:schemeClr val="tx1"/>
              </a:solidFill>
              <a:cs typeface="B Nazanin" pitchFamily="2" charset="-78"/>
            </a:endParaRPr>
          </a:p>
          <a:p>
            <a:pPr>
              <a:buFont typeface="Wingdings 2" panose="05020102010507070707" pitchFamily="18" charset="2"/>
              <a:buChar char=""/>
            </a:pPr>
            <a:endParaRPr lang="fa-IR" sz="3200" b="1" dirty="0" smtClean="0">
              <a:solidFill>
                <a:schemeClr val="tx1"/>
              </a:solidFill>
              <a:cs typeface="B Nazanin" pitchFamily="2" charset="-78"/>
            </a:endParaRPr>
          </a:p>
          <a:p>
            <a:pPr>
              <a:buFont typeface="Wingdings 2" panose="05020102010507070707" pitchFamily="18" charset="2"/>
              <a:buChar char=""/>
            </a:pPr>
            <a:endParaRPr lang="fa-IR" sz="3200" b="1" dirty="0" smtClean="0">
              <a:solidFill>
                <a:schemeClr val="tx1"/>
              </a:solidFill>
              <a:cs typeface="B Nazanin" pitchFamily="2" charset="-78"/>
            </a:endParaRPr>
          </a:p>
          <a:p>
            <a:pPr>
              <a:buFont typeface="Wingdings 2" panose="05020102010507070707" pitchFamily="18" charset="2"/>
              <a:buChar char=""/>
            </a:pPr>
            <a:endParaRPr lang="fa-IR" sz="3200" b="1" dirty="0">
              <a:solidFill>
                <a:schemeClr val="tx1"/>
              </a:solidFill>
              <a:cs typeface="B Nazanin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764704"/>
            <a:ext cx="8496944" cy="56166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just" rtl="1">
              <a:buFont typeface="Wingdings 2" panose="05020102010507070707" pitchFamily="18" charset="2"/>
              <a:buChar char="R"/>
            </a:pPr>
            <a:r>
              <a:rPr lang="en-US" sz="2600" b="1" dirty="0" smtClean="0">
                <a:solidFill>
                  <a:srgbClr val="FFC000"/>
                </a:solidFill>
                <a:cs typeface="B Koodak" pitchFamily="2" charset="-78"/>
              </a:rPr>
              <a:t>CC</a:t>
            </a:r>
            <a:r>
              <a:rPr lang="fa-IR" sz="2600" b="1" dirty="0" smtClean="0">
                <a:solidFill>
                  <a:srgbClr val="FFC000"/>
                </a:solidFill>
                <a:cs typeface="B Koodak" pitchFamily="2" charset="-78"/>
              </a:rPr>
              <a:t> </a:t>
            </a:r>
            <a:r>
              <a:rPr lang="fa-IR" sz="2600" b="1" dirty="0" smtClean="0">
                <a:cs typeface="B Koodak" pitchFamily="2" charset="-78"/>
              </a:rPr>
              <a:t>: سرفه و تنگی نفس</a:t>
            </a:r>
            <a:endParaRPr lang="en-US" sz="2600" b="1" dirty="0" smtClean="0">
              <a:cs typeface="B Koodak" pitchFamily="2" charset="-78"/>
            </a:endParaRPr>
          </a:p>
          <a:p>
            <a:pPr algn="just" rtl="1">
              <a:buFont typeface="Wingdings 2" panose="05020102010507070707" pitchFamily="18" charset="2"/>
              <a:buChar char="R"/>
            </a:pPr>
            <a:r>
              <a:rPr lang="en-US" sz="2600" b="1" dirty="0" smtClean="0">
                <a:solidFill>
                  <a:srgbClr val="FFC000"/>
                </a:solidFill>
                <a:cs typeface="B Koodak" pitchFamily="2" charset="-78"/>
              </a:rPr>
              <a:t>PI</a:t>
            </a:r>
            <a:r>
              <a:rPr lang="fa-IR" sz="2600" b="1" dirty="0" smtClean="0">
                <a:solidFill>
                  <a:srgbClr val="FFC000"/>
                </a:solidFill>
                <a:cs typeface="B Koodak" pitchFamily="2" charset="-78"/>
              </a:rPr>
              <a:t> </a:t>
            </a:r>
            <a:r>
              <a:rPr lang="fa-IR" sz="2600" b="1" dirty="0">
                <a:solidFill>
                  <a:srgbClr val="FFC000"/>
                </a:solidFill>
                <a:cs typeface="B Koodak" pitchFamily="2" charset="-78"/>
              </a:rPr>
              <a:t>:</a:t>
            </a:r>
            <a:r>
              <a:rPr lang="fa-IR" sz="2600" b="1" dirty="0">
                <a:cs typeface="B Koodak" pitchFamily="2" charset="-78"/>
              </a:rPr>
              <a:t> </a:t>
            </a:r>
            <a:endParaRPr lang="fa-IR" sz="2600" b="1" dirty="0" smtClean="0">
              <a:cs typeface="B Koodak" pitchFamily="2" charset="-78"/>
            </a:endParaRPr>
          </a:p>
          <a:p>
            <a:pPr marL="0" indent="0" algn="just" rtl="1">
              <a:lnSpc>
                <a:spcPct val="150000"/>
              </a:lnSpc>
              <a:buNone/>
            </a:pPr>
            <a:r>
              <a:rPr lang="fa-IR" sz="2600" b="1" dirty="0">
                <a:cs typeface="B Koodak" pitchFamily="2" charset="-78"/>
              </a:rPr>
              <a:t>بیمار </a:t>
            </a:r>
            <a:r>
              <a:rPr lang="fa-IR" sz="2600" b="1" dirty="0" smtClean="0">
                <a:cs typeface="B Koodak" pitchFamily="2" charset="-78"/>
              </a:rPr>
              <a:t>خانم 40ساله بدون سابقه بیماری زمینه ای که 6 روز قبل از پذیرش با شکایت سرفه های </a:t>
            </a:r>
            <a:r>
              <a:rPr lang="en-US" sz="2600" b="1" dirty="0" smtClean="0">
                <a:cs typeface="B Koodak" pitchFamily="2" charset="-78"/>
              </a:rPr>
              <a:t>non productive</a:t>
            </a:r>
            <a:r>
              <a:rPr lang="fa-IR" sz="2600" b="1" dirty="0" smtClean="0">
                <a:cs typeface="B Koodak" pitchFamily="2" charset="-78"/>
              </a:rPr>
              <a:t>و تب های طول کشیده تحت درمان سرپایی قرار گرفته است و به علت عدم بهبودی ،تشدید سرفه و اضافه  شدن تنگی نفس به علایم قبلی با دستور اتند محترم در این مرکز بستری شدند </a:t>
            </a:r>
          </a:p>
        </p:txBody>
      </p:sp>
    </p:spTree>
    <p:extLst>
      <p:ext uri="{BB962C8B-B14F-4D97-AF65-F5344CB8AC3E}">
        <p14:creationId xmlns:p14="http://schemas.microsoft.com/office/powerpoint/2010/main" val="3094519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29844" y="1196752"/>
            <a:ext cx="8069709" cy="54726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rtl="1">
              <a:buFont typeface="Wingdings" panose="05000000000000000000" pitchFamily="2" charset="2"/>
              <a:buChar char="§"/>
            </a:pP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Koodak" pitchFamily="2" charset="-78"/>
              </a:rPr>
              <a:t>PMH</a:t>
            </a:r>
            <a:r>
              <a:rPr lang="en-US" sz="2800" b="1" dirty="0" smtClean="0">
                <a:cs typeface="B Koodak" pitchFamily="2" charset="-78"/>
              </a:rPr>
              <a:t>:NEG</a:t>
            </a:r>
          </a:p>
          <a:p>
            <a:pPr rtl="1">
              <a:buFont typeface="Wingdings" panose="05000000000000000000" pitchFamily="2" charset="2"/>
              <a:buChar char="§"/>
            </a:pP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Koodak" pitchFamily="2" charset="-78"/>
              </a:rPr>
              <a:t>PAH</a:t>
            </a:r>
            <a:r>
              <a:rPr lang="en-US" sz="2800" b="1" dirty="0" smtClean="0">
                <a:cs typeface="B Koodak" pitchFamily="2" charset="-78"/>
              </a:rPr>
              <a:t>:NEG</a:t>
            </a:r>
          </a:p>
          <a:p>
            <a:pPr rtl="1">
              <a:buFont typeface="Wingdings" panose="05000000000000000000" pitchFamily="2" charset="2"/>
              <a:buChar char="§"/>
            </a:pP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Koodak" pitchFamily="2" charset="-78"/>
              </a:rPr>
              <a:t>DH</a:t>
            </a:r>
            <a:r>
              <a:rPr lang="en-US" sz="2800" b="1" dirty="0" smtClean="0">
                <a:cs typeface="B Koodak" pitchFamily="2" charset="-78"/>
              </a:rPr>
              <a:t>:NEG</a:t>
            </a:r>
          </a:p>
          <a:p>
            <a:pPr rtl="1">
              <a:buFont typeface="Wingdings" panose="05000000000000000000" pitchFamily="2" charset="2"/>
              <a:buChar char="§"/>
            </a:pP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Koodak" pitchFamily="2" charset="-78"/>
              </a:rPr>
              <a:t>SH</a:t>
            </a:r>
            <a:r>
              <a:rPr lang="en-US" sz="2800" b="1" dirty="0" smtClean="0">
                <a:cs typeface="B Koodak" pitchFamily="2" charset="-78"/>
              </a:rPr>
              <a:t>:NEG</a:t>
            </a:r>
          </a:p>
          <a:p>
            <a:pPr rtl="1">
              <a:buFont typeface="Wingdings" panose="05000000000000000000" pitchFamily="2" charset="2"/>
              <a:buChar char="§"/>
            </a:pP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Koodak" pitchFamily="2" charset="-78"/>
              </a:rPr>
              <a:t>FH</a:t>
            </a:r>
            <a:r>
              <a:rPr lang="en-US" sz="2800" b="1" dirty="0" smtClean="0">
                <a:cs typeface="B Koodak" pitchFamily="2" charset="-78"/>
              </a:rPr>
              <a:t>:HTN/DM</a:t>
            </a:r>
          </a:p>
          <a:p>
            <a:pPr rtl="1">
              <a:buFont typeface="Wingdings" panose="05000000000000000000" pitchFamily="2" charset="2"/>
              <a:buChar char="§"/>
            </a:pP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Koodak" pitchFamily="2" charset="-78"/>
              </a:rPr>
              <a:t>AH</a:t>
            </a:r>
            <a:r>
              <a:rPr lang="en-US" sz="2800" b="1" dirty="0" smtClean="0">
                <a:cs typeface="B Koodak" pitchFamily="2" charset="-78"/>
              </a:rPr>
              <a:t>:NEG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62649" y="4221088"/>
            <a:ext cx="8136904" cy="1584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 algn="r" rtl="1">
              <a:buNone/>
            </a:pPr>
            <a:endParaRPr lang="fa-IR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722054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 txBox="1">
                <a:spLocks/>
              </p:cNvSpPr>
              <p:nvPr/>
            </p:nvSpPr>
            <p:spPr>
              <a:xfrm>
                <a:off x="323528" y="908720"/>
                <a:ext cx="8640960" cy="48245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6" indent="-342906" algn="l" defTabSz="457207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charset="2"/>
                  <a:buChar char=""/>
                  <a:defRPr sz="20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  <a:lvl2pPr marL="742962" indent="-285755" algn="l" defTabSz="457207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charset="2"/>
                  <a:buChar char=""/>
                  <a:defRPr sz="18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2pPr>
                <a:lvl3pPr marL="1143020" indent="-228604" algn="l" defTabSz="457207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charset="2"/>
                  <a:buChar char=""/>
                  <a:defRPr sz="16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3pPr>
                <a:lvl4pPr marL="1600227" indent="-228604" algn="l" defTabSz="457207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charset="2"/>
                  <a:buChar char=""/>
                  <a:defRPr sz="14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4pPr>
                <a:lvl5pPr marL="2057434" indent="-228604" algn="l" defTabSz="457207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charset="2"/>
                  <a:buChar char=""/>
                  <a:defRPr sz="14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5pPr>
                <a:lvl6pPr marL="2514642" indent="-228604" algn="l" defTabSz="457207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charset="2"/>
                  <a:buChar char=""/>
                  <a:defRPr sz="14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6pPr>
                <a:lvl7pPr marL="2971849" indent="-228604" algn="l" defTabSz="457207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charset="2"/>
                  <a:buChar char=""/>
                  <a:defRPr sz="14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7pPr>
                <a:lvl8pPr marL="3429057" indent="-228604" algn="l" defTabSz="457207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charset="2"/>
                  <a:buChar char=""/>
                  <a:defRPr sz="14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8pPr>
                <a:lvl9pPr marL="3886264" indent="-228604" algn="l" defTabSz="457207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bg2">
                      <a:lumMod val="40000"/>
                      <a:lumOff val="60000"/>
                    </a:schemeClr>
                  </a:buClr>
                  <a:buSzPct val="80000"/>
                  <a:buFont typeface="Wingdings 3" charset="2"/>
                  <a:buChar char=""/>
                  <a:defRPr sz="1400" b="0" i="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9pPr>
              </a:lstStyle>
              <a:p>
                <a:pPr algn="r" rtl="1">
                  <a:buFont typeface="Wingdings 2" panose="05020102010507070707" pitchFamily="18" charset="2"/>
                  <a:buChar char="R"/>
                </a:pPr>
                <a:r>
                  <a:rPr lang="en-US" sz="3200" b="1" dirty="0" smtClean="0">
                    <a:solidFill>
                      <a:schemeClr val="tx2">
                        <a:lumMod val="40000"/>
                        <a:lumOff val="60000"/>
                      </a:schemeClr>
                    </a:solidFill>
                    <a:cs typeface="B Koodak" pitchFamily="2" charset="-78"/>
                  </a:rPr>
                  <a:t>GA</a:t>
                </a:r>
                <a:r>
                  <a:rPr lang="fa-IR" sz="3200" b="1" dirty="0" smtClean="0">
                    <a:solidFill>
                      <a:schemeClr val="tx2">
                        <a:lumMod val="40000"/>
                        <a:lumOff val="60000"/>
                      </a:schemeClr>
                    </a:solidFill>
                    <a:cs typeface="B Koodak" pitchFamily="2" charset="-78"/>
                  </a:rPr>
                  <a:t> : </a:t>
                </a:r>
                <a:r>
                  <a:rPr lang="fa-IR" sz="2800" b="1" dirty="0" smtClean="0">
                    <a:cs typeface="B Koodak" pitchFamily="2" charset="-78"/>
                  </a:rPr>
                  <a:t>بیمار خانم جوانی است که روی تخت دراز کشیده است </a:t>
                </a:r>
                <a:r>
                  <a:rPr lang="en-US" sz="2800" b="1" dirty="0" smtClean="0">
                    <a:cs typeface="B Koodak" pitchFamily="2" charset="-78"/>
                  </a:rPr>
                  <a:t>ill </a:t>
                </a:r>
                <a:r>
                  <a:rPr lang="fa-IR" sz="2800" b="1" dirty="0" smtClean="0">
                    <a:cs typeface="B Koodak" pitchFamily="2" charset="-78"/>
                  </a:rPr>
                  <a:t> است </a:t>
                </a:r>
                <a:r>
                  <a:rPr lang="fa-IR" sz="2800" b="1" dirty="0" smtClean="0">
                    <a:cs typeface="B Koodak" pitchFamily="2" charset="-78"/>
                  </a:rPr>
                  <a:t>ولی توکسیک نیست دیسترس تنفسی دارد اکسیژن با ماسک رزرودار دریافت میکند </a:t>
                </a:r>
                <a:endParaRPr lang="fa-IR" sz="2800" b="1" dirty="0">
                  <a:cs typeface="B Koodak" pitchFamily="2" charset="-78"/>
                </a:endParaRPr>
              </a:p>
              <a:p>
                <a:pPr algn="r" rtl="1">
                  <a:buFont typeface="Wingdings 2" panose="05020102010507070707" pitchFamily="18" charset="2"/>
                  <a:buChar char="R"/>
                </a:pPr>
                <a:endParaRPr lang="fa-IR" sz="2800" b="1" dirty="0" smtClean="0">
                  <a:cs typeface="B Koodak" pitchFamily="2" charset="-78"/>
                </a:endParaRPr>
              </a:p>
              <a:p>
                <a:pPr algn="r" rtl="1">
                  <a:buFont typeface="Wingdings 2" panose="05020102010507070707" pitchFamily="18" charset="2"/>
                  <a:buChar char="R"/>
                </a:pPr>
                <a:r>
                  <a:rPr lang="en-US" sz="3200" b="1" dirty="0" smtClean="0">
                    <a:solidFill>
                      <a:schemeClr val="tx2">
                        <a:lumMod val="40000"/>
                        <a:lumOff val="60000"/>
                      </a:schemeClr>
                    </a:solidFill>
                    <a:cs typeface="B Koodak" pitchFamily="2" charset="-78"/>
                  </a:rPr>
                  <a:t>VS</a:t>
                </a:r>
                <a:r>
                  <a:rPr lang="fa-IR" sz="3200" b="1" dirty="0" smtClean="0">
                    <a:solidFill>
                      <a:schemeClr val="tx2">
                        <a:lumMod val="40000"/>
                        <a:lumOff val="60000"/>
                      </a:schemeClr>
                    </a:solidFill>
                    <a:cs typeface="B Koodak" pitchFamily="2" charset="-78"/>
                  </a:rPr>
                  <a:t> :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sz="2800" b="1" dirty="0" smtClean="0">
                    <a:latin typeface="+mn-lt"/>
                    <a:cs typeface="B Koodak" pitchFamily="2" charset="-78"/>
                  </a:rPr>
                  <a:t>BP</a:t>
                </a:r>
                <a:r>
                  <a:rPr lang="en-US" sz="2800" b="1" dirty="0">
                    <a:latin typeface="+mn-lt"/>
                    <a:cs typeface="B Koodak" pitchFamily="2" charset="-78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fa-IR" sz="2800" b="1" i="1" smtClean="0">
                            <a:latin typeface="Cambria Math"/>
                          </a:rPr>
                          <m:t>𝟏𝟏𝟎</m:t>
                        </m:r>
                      </m:num>
                      <m:den>
                        <m:r>
                          <a:rPr lang="fa-IR" sz="2800" b="1" i="1" smtClean="0">
                            <a:latin typeface="Cambria Math"/>
                          </a:rPr>
                          <m:t>𝟕𝟎</m:t>
                        </m:r>
                      </m:den>
                    </m:f>
                    <m:r>
                      <a:rPr lang="en-US" sz="2800" b="1" i="1">
                        <a:latin typeface="Cambria Math" panose="02040503050406030204" pitchFamily="18" charset="0"/>
                      </a:rPr>
                      <m:t>𝒎𝒎𝑯𝒈</m:t>
                    </m:r>
                  </m:oMath>
                </a14:m>
                <a:r>
                  <a:rPr lang="en-US" sz="2800" b="1" dirty="0">
                    <a:latin typeface="+mn-lt"/>
                    <a:cs typeface="B Koodak" pitchFamily="2" charset="-78"/>
                  </a:rPr>
                  <a:t>  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sz="2800" b="1" dirty="0">
                    <a:latin typeface="+mn-lt"/>
                    <a:cs typeface="B Koodak" pitchFamily="2" charset="-78"/>
                  </a:rPr>
                  <a:t>PR = </a:t>
                </a:r>
                <a:r>
                  <a:rPr lang="en-US" sz="2800" b="1" dirty="0" smtClean="0">
                    <a:latin typeface="+mn-lt"/>
                    <a:cs typeface="B Koodak" pitchFamily="2" charset="-78"/>
                  </a:rPr>
                  <a:t>110</a:t>
                </a:r>
                <a:endParaRPr lang="en-US" sz="2800" b="1" dirty="0">
                  <a:latin typeface="+mn-lt"/>
                  <a:cs typeface="B Koodak" pitchFamily="2" charset="-78"/>
                </a:endParaRP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en-US" sz="2800" b="1" dirty="0" smtClean="0">
                    <a:latin typeface="+mn-lt"/>
                    <a:cs typeface="B Koodak" pitchFamily="2" charset="-78"/>
                  </a:rPr>
                  <a:t>RR= </a:t>
                </a:r>
                <a:r>
                  <a:rPr lang="en-US" sz="2800" b="1" dirty="0" smtClean="0">
                    <a:cs typeface="B Koodak" pitchFamily="2" charset="-78"/>
                  </a:rPr>
                  <a:t>34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sz="2800" b="1" dirty="0" smtClean="0">
                    <a:latin typeface="+mn-lt"/>
                    <a:cs typeface="B Koodak" pitchFamily="2" charset="-78"/>
                  </a:rPr>
                  <a:t>T = </a:t>
                </a:r>
                <a:r>
                  <a:rPr lang="en-US" sz="2800" b="1" dirty="0" smtClean="0">
                    <a:cs typeface="B Koodak" pitchFamily="2" charset="-78"/>
                  </a:rPr>
                  <a:t>38.8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sz="2800" b="1" dirty="0" smtClean="0">
                    <a:cs typeface="B Koodak" pitchFamily="2" charset="-78"/>
                  </a:rPr>
                  <a:t>O2sat:74% without O2</a:t>
                </a:r>
              </a:p>
              <a:p>
                <a:pPr marL="0" indent="0" algn="r" rtl="1">
                  <a:buNone/>
                </a:pPr>
                <a:endParaRPr lang="fa-IR" sz="2800" b="1" baseline="30000" dirty="0" smtClean="0">
                  <a:cs typeface="B Koodak" pitchFamily="2" charset="-78"/>
                </a:endParaRPr>
              </a:p>
            </p:txBody>
          </p:sp>
        </mc:Choice>
        <mc:Fallback>
          <p:sp>
            <p:nvSpPr>
              <p:cNvPr id="3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908720"/>
                <a:ext cx="8640960" cy="4824536"/>
              </a:xfrm>
              <a:prstGeom prst="rect">
                <a:avLst/>
              </a:prstGeom>
              <a:blipFill rotWithShape="1">
                <a:blip r:embed="rId2"/>
                <a:stretch>
                  <a:fillRect l="-776" t="-2781" r="-987" b="-18963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0955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647564" y="908720"/>
            <a:ext cx="7956884" cy="51125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buFont typeface="Wingdings" pitchFamily="2" charset="2"/>
              <a:buChar char="ü"/>
            </a:pP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Skin :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NL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HEENT :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NL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Chest :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left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Lung crackle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Heart :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S1 S2</a:t>
            </a:r>
            <a:endParaRPr lang="fa-IR" sz="32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Abd</a:t>
            </a: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NL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EXT</a:t>
            </a: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fa-IR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Intact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</a:p>
          <a:p>
            <a:pPr>
              <a:buFont typeface="Wingdings" pitchFamily="2" charset="2"/>
              <a:buChar char="ü"/>
            </a:pPr>
            <a:endParaRPr lang="fa-IR" sz="3200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47564" y="1052736"/>
            <a:ext cx="7848872" cy="51125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Font typeface="Wingdings 3" charset="2"/>
              <a:buNone/>
            </a:pPr>
            <a:endParaRPr lang="en-US" sz="3200" b="1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477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83568" y="908720"/>
            <a:ext cx="7848872" cy="5040560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3200" b="1" dirty="0" smtClean="0"/>
              <a:t>Problem list:</a:t>
            </a:r>
          </a:p>
          <a:p>
            <a:pPr marL="0" indent="0" algn="l">
              <a:buNone/>
            </a:pPr>
            <a:endParaRPr lang="fa-IR" b="1" dirty="0" smtClean="0">
              <a:solidFill>
                <a:schemeClr val="accent1"/>
              </a:solidFill>
            </a:endParaRPr>
          </a:p>
          <a:p>
            <a:pPr marL="0" indent="0" algn="l">
              <a:buNone/>
            </a:pPr>
            <a:r>
              <a:rPr lang="en-US" b="1" dirty="0" err="1" smtClean="0">
                <a:solidFill>
                  <a:schemeClr val="accent1"/>
                </a:solidFill>
              </a:rPr>
              <a:t>Pt</a:t>
            </a:r>
            <a:r>
              <a:rPr lang="en-US" b="1" dirty="0" smtClean="0">
                <a:solidFill>
                  <a:schemeClr val="accent1"/>
                </a:solidFill>
              </a:rPr>
              <a:t> 40 y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Non productive cough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Fever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Dyspnea</a:t>
            </a:r>
          </a:p>
          <a:p>
            <a:pPr marL="0" indent="0" algn="l">
              <a:buNone/>
            </a:pPr>
            <a:endParaRPr lang="en-US" b="1" dirty="0" smtClean="0">
              <a:solidFill>
                <a:schemeClr val="accent1"/>
              </a:solidFill>
            </a:endParaRPr>
          </a:p>
          <a:p>
            <a:pPr marL="0" indent="0" algn="l"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07913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1026" name="Picture 2" descr="C:\Users\Novin Pendar\Desktop\1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908720"/>
            <a:ext cx="7488831" cy="5688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106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3355193"/>
              </p:ext>
            </p:extLst>
          </p:nvPr>
        </p:nvGraphicFramePr>
        <p:xfrm>
          <a:off x="1619672" y="1052736"/>
          <a:ext cx="5832648" cy="5486400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2916324"/>
                <a:gridCol w="2916324"/>
              </a:tblGrid>
              <a:tr h="336037">
                <a:tc>
                  <a:txBody>
                    <a:bodyPr/>
                    <a:lstStyle/>
                    <a:p>
                      <a:pPr algn="l" rtl="1"/>
                      <a:endParaRPr lang="fa-I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fa-IR" sz="1800"/>
                    </a:p>
                  </a:txBody>
                  <a:tcPr/>
                </a:tc>
              </a:tr>
              <a:tr h="336037"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smtClean="0">
                          <a:latin typeface="+mj-lt"/>
                        </a:rPr>
                        <a:t>6100</a:t>
                      </a:r>
                      <a:endParaRPr lang="fa-IR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smtClean="0"/>
                        <a:t>WBC</a:t>
                      </a:r>
                      <a:endParaRPr lang="fa-IR" sz="1800" dirty="0"/>
                    </a:p>
                  </a:txBody>
                  <a:tcPr/>
                </a:tc>
              </a:tr>
              <a:tr h="336037"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9.4</a:t>
                      </a:r>
                      <a:endParaRPr lang="fa-IR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smtClean="0"/>
                        <a:t>HB</a:t>
                      </a:r>
                      <a:endParaRPr lang="fa-IR" sz="1800" dirty="0"/>
                    </a:p>
                  </a:txBody>
                  <a:tcPr/>
                </a:tc>
              </a:tr>
              <a:tr h="336037"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smtClean="0">
                          <a:latin typeface="+mj-lt"/>
                        </a:rPr>
                        <a:t>183</a:t>
                      </a:r>
                      <a:endParaRPr lang="fa-IR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smtClean="0"/>
                        <a:t>PLT</a:t>
                      </a:r>
                      <a:endParaRPr lang="fa-IR" sz="1800" dirty="0"/>
                    </a:p>
                  </a:txBody>
                  <a:tcPr/>
                </a:tc>
              </a:tr>
              <a:tr h="336037"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smtClean="0">
                          <a:latin typeface="+mj-lt"/>
                        </a:rPr>
                        <a:t>138</a:t>
                      </a:r>
                      <a:endParaRPr lang="fa-IR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smtClean="0"/>
                        <a:t>Na</a:t>
                      </a:r>
                      <a:endParaRPr lang="fa-IR" sz="1800" dirty="0"/>
                    </a:p>
                  </a:txBody>
                  <a:tcPr/>
                </a:tc>
              </a:tr>
              <a:tr h="336037"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smtClean="0">
                          <a:latin typeface="+mj-lt"/>
                        </a:rPr>
                        <a:t>4</a:t>
                      </a:r>
                      <a:endParaRPr lang="fa-IR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smtClean="0"/>
                        <a:t>K</a:t>
                      </a:r>
                      <a:endParaRPr lang="fa-IR" sz="1800" dirty="0"/>
                    </a:p>
                  </a:txBody>
                  <a:tcPr/>
                </a:tc>
              </a:tr>
              <a:tr h="336037"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smtClean="0">
                          <a:latin typeface="+mj-lt"/>
                        </a:rPr>
                        <a:t>8.3</a:t>
                      </a:r>
                      <a:endParaRPr lang="fa-IR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err="1" smtClean="0"/>
                        <a:t>Ca</a:t>
                      </a:r>
                      <a:endParaRPr lang="fa-IR" sz="1800" dirty="0"/>
                    </a:p>
                  </a:txBody>
                  <a:tcPr/>
                </a:tc>
              </a:tr>
              <a:tr h="336037"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smtClean="0">
                          <a:latin typeface="+mj-lt"/>
                        </a:rPr>
                        <a:t>3.1</a:t>
                      </a:r>
                      <a:endParaRPr lang="fa-IR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err="1" smtClean="0"/>
                        <a:t>Ph</a:t>
                      </a:r>
                      <a:endParaRPr lang="fa-IR" sz="1800" dirty="0"/>
                    </a:p>
                  </a:txBody>
                  <a:tcPr/>
                </a:tc>
              </a:tr>
              <a:tr h="336037"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smtClean="0">
                          <a:latin typeface="+mj-lt"/>
                        </a:rPr>
                        <a:t>2.1</a:t>
                      </a:r>
                      <a:endParaRPr lang="fa-IR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smtClean="0"/>
                        <a:t>Mg</a:t>
                      </a:r>
                      <a:endParaRPr lang="fa-IR" sz="1800" dirty="0"/>
                    </a:p>
                  </a:txBody>
                  <a:tcPr/>
                </a:tc>
              </a:tr>
              <a:tr h="336037"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42</a:t>
                      </a:r>
                      <a:endParaRPr lang="fa-IR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smtClean="0"/>
                        <a:t>ESR</a:t>
                      </a:r>
                      <a:endParaRPr lang="fa-IR" sz="1800" dirty="0"/>
                    </a:p>
                  </a:txBody>
                  <a:tcPr/>
                </a:tc>
              </a:tr>
              <a:tr h="336037"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76</a:t>
                      </a:r>
                      <a:endParaRPr lang="fa-IR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smtClean="0"/>
                        <a:t>CRP</a:t>
                      </a:r>
                      <a:endParaRPr lang="fa-IR" sz="1800" dirty="0"/>
                    </a:p>
                  </a:txBody>
                  <a:tcPr/>
                </a:tc>
              </a:tr>
              <a:tr h="336037"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smtClean="0">
                          <a:latin typeface="+mj-lt"/>
                        </a:rPr>
                        <a:t>23</a:t>
                      </a:r>
                      <a:endParaRPr lang="fa-IR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smtClean="0"/>
                        <a:t>UREA</a:t>
                      </a:r>
                      <a:endParaRPr lang="fa-IR" sz="1800" dirty="0"/>
                    </a:p>
                  </a:txBody>
                  <a:tcPr/>
                </a:tc>
              </a:tr>
              <a:tr h="336037"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smtClean="0">
                          <a:latin typeface="+mj-lt"/>
                        </a:rPr>
                        <a:t>1</a:t>
                      </a:r>
                      <a:endParaRPr lang="fa-IR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smtClean="0"/>
                        <a:t>Cr</a:t>
                      </a:r>
                      <a:endParaRPr lang="fa-IR" sz="1800" dirty="0"/>
                    </a:p>
                  </a:txBody>
                  <a:tcPr/>
                </a:tc>
              </a:tr>
              <a:tr h="336037"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smtClean="0">
                          <a:latin typeface="+mj-lt"/>
                        </a:rPr>
                        <a:t>543</a:t>
                      </a:r>
                      <a:endParaRPr lang="fa-IR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smtClean="0"/>
                        <a:t>LDH</a:t>
                      </a:r>
                      <a:endParaRPr lang="fa-IR" sz="1800" dirty="0"/>
                    </a:p>
                  </a:txBody>
                  <a:tcPr/>
                </a:tc>
              </a:tr>
              <a:tr h="336037"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smtClean="0">
                          <a:latin typeface="+mj-lt"/>
                        </a:rPr>
                        <a:t>179</a:t>
                      </a:r>
                      <a:endParaRPr lang="fa-IR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dirty="0" smtClean="0"/>
                        <a:t>Ferritin</a:t>
                      </a:r>
                      <a:endParaRPr lang="fa-IR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810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3378</TotalTime>
  <Words>226</Words>
  <Application>Microsoft Office PowerPoint</Application>
  <PresentationFormat>On-screen Show (4:3)</PresentationFormat>
  <Paragraphs>82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Follow up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MRT Win2Farsi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Report</dc:title>
  <dc:creator>Dear User!</dc:creator>
  <cp:lastModifiedBy>Novin Pendar</cp:lastModifiedBy>
  <cp:revision>301</cp:revision>
  <dcterms:created xsi:type="dcterms:W3CDTF">2010-10-23T19:21:56Z</dcterms:created>
  <dcterms:modified xsi:type="dcterms:W3CDTF">2021-07-16T19:33:32Z</dcterms:modified>
</cp:coreProperties>
</file>